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1" r:id="rId1"/>
  </p:sldMasterIdLst>
  <p:notesMasterIdLst>
    <p:notesMasterId r:id="rId80"/>
  </p:notesMasterIdLst>
  <p:sldIdLst>
    <p:sldId id="292" r:id="rId2"/>
    <p:sldId id="347" r:id="rId3"/>
    <p:sldId id="257" r:id="rId4"/>
    <p:sldId id="259" r:id="rId5"/>
    <p:sldId id="261" r:id="rId6"/>
    <p:sldId id="348" r:id="rId7"/>
    <p:sldId id="263" r:id="rId8"/>
    <p:sldId id="351" r:id="rId9"/>
    <p:sldId id="397" r:id="rId10"/>
    <p:sldId id="353" r:id="rId11"/>
    <p:sldId id="350" r:id="rId12"/>
    <p:sldId id="341" r:id="rId13"/>
    <p:sldId id="399" r:id="rId14"/>
    <p:sldId id="342" r:id="rId15"/>
    <p:sldId id="355" r:id="rId16"/>
    <p:sldId id="356" r:id="rId17"/>
    <p:sldId id="274" r:id="rId18"/>
    <p:sldId id="283" r:id="rId19"/>
    <p:sldId id="284" r:id="rId20"/>
    <p:sldId id="359" r:id="rId21"/>
    <p:sldId id="285" r:id="rId22"/>
    <p:sldId id="269" r:id="rId23"/>
    <p:sldId id="275" r:id="rId24"/>
    <p:sldId id="277" r:id="rId25"/>
    <p:sldId id="357" r:id="rId26"/>
    <p:sldId id="358" r:id="rId27"/>
    <p:sldId id="279" r:id="rId28"/>
    <p:sldId id="282" r:id="rId29"/>
    <p:sldId id="291" r:id="rId30"/>
    <p:sldId id="360" r:id="rId31"/>
    <p:sldId id="361" r:id="rId32"/>
    <p:sldId id="362" r:id="rId33"/>
    <p:sldId id="363" r:id="rId34"/>
    <p:sldId id="364" r:id="rId35"/>
    <p:sldId id="366" r:id="rId36"/>
    <p:sldId id="367" r:id="rId37"/>
    <p:sldId id="368" r:id="rId38"/>
    <p:sldId id="369" r:id="rId39"/>
    <p:sldId id="370" r:id="rId40"/>
    <p:sldId id="372" r:id="rId41"/>
    <p:sldId id="371" r:id="rId42"/>
    <p:sldId id="373" r:id="rId43"/>
    <p:sldId id="400" r:id="rId44"/>
    <p:sldId id="270" r:id="rId45"/>
    <p:sldId id="295" r:id="rId46"/>
    <p:sldId id="390" r:id="rId47"/>
    <p:sldId id="293" r:id="rId48"/>
    <p:sldId id="294" r:id="rId49"/>
    <p:sldId id="394" r:id="rId50"/>
    <p:sldId id="395" r:id="rId51"/>
    <p:sldId id="391" r:id="rId52"/>
    <p:sldId id="392" r:id="rId53"/>
    <p:sldId id="393" r:id="rId54"/>
    <p:sldId id="334" r:id="rId55"/>
    <p:sldId id="296" r:id="rId56"/>
    <p:sldId id="297" r:id="rId57"/>
    <p:sldId id="375" r:id="rId58"/>
    <p:sldId id="376" r:id="rId59"/>
    <p:sldId id="378" r:id="rId60"/>
    <p:sldId id="379" r:id="rId61"/>
    <p:sldId id="380" r:id="rId62"/>
    <p:sldId id="381" r:id="rId63"/>
    <p:sldId id="382" r:id="rId64"/>
    <p:sldId id="383" r:id="rId65"/>
    <p:sldId id="298" r:id="rId66"/>
    <p:sldId id="299" r:id="rId67"/>
    <p:sldId id="303" r:id="rId68"/>
    <p:sldId id="301" r:id="rId69"/>
    <p:sldId id="272" r:id="rId70"/>
    <p:sldId id="384" r:id="rId71"/>
    <p:sldId id="385" r:id="rId72"/>
    <p:sldId id="386" r:id="rId73"/>
    <p:sldId id="387" r:id="rId74"/>
    <p:sldId id="389" r:id="rId75"/>
    <p:sldId id="388" r:id="rId76"/>
    <p:sldId id="308" r:id="rId77"/>
    <p:sldId id="324" r:id="rId78"/>
    <p:sldId id="314" r:id="rId7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30" autoAdjust="0"/>
    <p:restoredTop sz="61807" autoAdjust="0"/>
  </p:normalViewPr>
  <p:slideViewPr>
    <p:cSldViewPr snapToGrid="0">
      <p:cViewPr>
        <p:scale>
          <a:sx n="47" d="100"/>
          <a:sy n="47" d="100"/>
        </p:scale>
        <p:origin x="1965" y="393"/>
      </p:cViewPr>
      <p:guideLst/>
    </p:cSldViewPr>
  </p:slideViewPr>
  <p:outlineViewPr>
    <p:cViewPr>
      <p:scale>
        <a:sx n="33" d="100"/>
        <a:sy n="33" d="100"/>
      </p:scale>
      <p:origin x="0" y="-2523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5A611A-7C16-48F2-9CA7-8DB9C877B9C5}" type="datetimeFigureOut">
              <a:rPr lang="en-US" smtClean="0"/>
              <a:t>11/12/2016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4EE29F-729B-45F6-9153-8D7BA3FA3D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2542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is SOLID</a:t>
            </a:r>
            <a:r>
              <a:rPr lang="en-US" baseline="0" dirty="0"/>
              <a:t> really?</a:t>
            </a:r>
          </a:p>
          <a:p>
            <a:r>
              <a:rPr lang="en-US" baseline="0" dirty="0"/>
              <a:t>It’s these two concepts</a:t>
            </a:r>
          </a:p>
          <a:p>
            <a:r>
              <a:rPr lang="en-US" baseline="0" dirty="0"/>
              <a:t>See it all the time (junior developers to seniors)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EE29F-729B-45F6-9153-8D7BA3FA3DB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7675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Added</a:t>
            </a:r>
            <a:r>
              <a:rPr lang="en-US" baseline="0" dirty="0"/>
              <a:t> some functionality to send email when order is completed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EE29F-729B-45F6-9153-8D7BA3FA3DB8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941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Using</a:t>
            </a:r>
            <a:r>
              <a:rPr lang="en-US" baseline="0" dirty="0"/>
              <a:t> SRP, we can extract the logic to functions, then classes</a:t>
            </a:r>
          </a:p>
          <a:p>
            <a:r>
              <a:rPr lang="en-US" dirty="0"/>
              <a:t>Using</a:t>
            </a:r>
            <a:r>
              <a:rPr lang="en-US" baseline="0" dirty="0"/>
              <a:t> DIP, we’ll provide an abstraction to use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EE29F-729B-45F6-9153-8D7BA3FA3DB8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6963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Since the type of </a:t>
            </a:r>
            <a:r>
              <a:rPr lang="en-US" dirty="0" err="1"/>
              <a:t>ShippingCalculator</a:t>
            </a:r>
            <a:r>
              <a:rPr lang="en-US" dirty="0"/>
              <a:t> can change, we can introduce the Factory pattern to determine</a:t>
            </a:r>
            <a:r>
              <a:rPr lang="en-US" baseline="0" dirty="0"/>
              <a:t> which </a:t>
            </a:r>
            <a:r>
              <a:rPr lang="en-US" baseline="0" dirty="0" err="1"/>
              <a:t>ShippingCalculator</a:t>
            </a:r>
            <a:r>
              <a:rPr lang="en-US" baseline="0" dirty="0"/>
              <a:t> to return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EE29F-729B-45F6-9153-8D7BA3FA3DB8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9505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Update </a:t>
            </a:r>
            <a:r>
              <a:rPr lang="en-US" dirty="0" err="1"/>
              <a:t>OrderCalculator</a:t>
            </a:r>
            <a:r>
              <a:rPr lang="en-US" dirty="0"/>
              <a:t> to use the shipping factory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EE29F-729B-45F6-9153-8D7BA3FA3DB8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6765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EE29F-729B-45F6-9153-8D7BA3FA3DB8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1993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</a:t>
            </a:r>
            <a:r>
              <a:rPr lang="en-US" baseline="0" dirty="0"/>
              <a:t> </a:t>
            </a:r>
            <a:r>
              <a:rPr lang="en-US" baseline="0" dirty="0" err="1"/>
              <a:t>ElectronicBooks</a:t>
            </a:r>
            <a:r>
              <a:rPr lang="en-US" baseline="0" dirty="0"/>
              <a:t> are Books, right?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EE29F-729B-45F6-9153-8D7BA3FA3DB8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5366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Well, what about this code?</a:t>
            </a:r>
          </a:p>
          <a:p>
            <a:endParaRPr lang="en-US" dirty="0"/>
          </a:p>
          <a:p>
            <a:r>
              <a:rPr lang="en-US" dirty="0"/>
              <a:t>Our</a:t>
            </a:r>
            <a:r>
              <a:rPr lang="en-US" baseline="0" dirty="0"/>
              <a:t> inventory manager shouldn’t work with </a:t>
            </a:r>
            <a:r>
              <a:rPr lang="en-US" baseline="0" dirty="0" err="1"/>
              <a:t>EBooks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EE29F-729B-45F6-9153-8D7BA3FA3DB8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9900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Where</a:t>
            </a:r>
            <a:r>
              <a:rPr lang="en-US" baseline="0" dirty="0"/>
              <a:t> do we spend the majority of our time? Reading or writing code?</a:t>
            </a:r>
          </a:p>
          <a:p>
            <a:r>
              <a:rPr lang="en-US" baseline="0" dirty="0"/>
              <a:t>Has typing speed ever been a limitation?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EE29F-729B-45F6-9153-8D7BA3FA3DB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8131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However, we need to make sure that our code is readable, but also not-over engineered</a:t>
            </a:r>
          </a:p>
          <a:p>
            <a:r>
              <a:rPr lang="en-US" baseline="0" dirty="0"/>
              <a:t>Home many of you have seen “Enterprise” </a:t>
            </a:r>
            <a:r>
              <a:rPr lang="en-US" baseline="0" dirty="0" err="1"/>
              <a:t>FizzBuzz</a:t>
            </a:r>
            <a:r>
              <a:rPr lang="en-US" baseline="0" dirty="0"/>
              <a:t>? That’s a great example of over-engineering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EE29F-729B-45F6-9153-8D7BA3FA3DB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6643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</a:t>
            </a:r>
            <a:r>
              <a:rPr lang="en-US" baseline="0" dirty="0"/>
              <a:t> many of you have seen an architecture and had to spend a good amount of time understanding it?</a:t>
            </a:r>
          </a:p>
          <a:p>
            <a:r>
              <a:rPr lang="en-US" baseline="0" dirty="0"/>
              <a:t>The concept of reading for 20 minutes and then making a single line change.</a:t>
            </a:r>
          </a:p>
          <a:p>
            <a:r>
              <a:rPr lang="en-US" baseline="0" dirty="0"/>
              <a:t>The time to understand what you’re seeing to taking actions is called “Time-to-context”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EE29F-729B-45F6-9153-8D7BA3FA3DB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9701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You’re not always</a:t>
            </a:r>
            <a:r>
              <a:rPr lang="en-US" baseline="0" dirty="0"/>
              <a:t> going to be maintaining your code?</a:t>
            </a:r>
          </a:p>
          <a:p>
            <a:r>
              <a:rPr lang="en-US" baseline="0" dirty="0"/>
              <a:t>Typical developer changes jobs every 2-3 years</a:t>
            </a:r>
          </a:p>
          <a:p>
            <a:r>
              <a:rPr lang="en-US" dirty="0"/>
              <a:t>Want</a:t>
            </a:r>
            <a:r>
              <a:rPr lang="en-US" baseline="0" dirty="0"/>
              <a:t> to pick a style that developers can pick up on quickly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EE29F-729B-45F6-9153-8D7BA3FA3DB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8910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Writing</a:t>
            </a:r>
            <a:r>
              <a:rPr lang="en-US" baseline="0" dirty="0"/>
              <a:t> a bookstore application</a:t>
            </a:r>
          </a:p>
          <a:p>
            <a:r>
              <a:rPr lang="en-US" baseline="0" dirty="0"/>
              <a:t>Here’s code that calculates the total for an order</a:t>
            </a:r>
          </a:p>
          <a:p>
            <a:endParaRPr lang="en-US" baseline="0" dirty="0"/>
          </a:p>
          <a:p>
            <a:r>
              <a:rPr lang="en-US" baseline="0" dirty="0"/>
              <a:t>Quickly, what is it doing?</a:t>
            </a:r>
          </a:p>
          <a:p>
            <a:r>
              <a:rPr lang="en-US" baseline="0" dirty="0"/>
              <a:t>	Figuring out the subtotal, discount, and shipping, and then doing some math</a:t>
            </a:r>
          </a:p>
          <a:p>
            <a:endParaRPr lang="en-US" baseline="0" dirty="0"/>
          </a:p>
          <a:p>
            <a:r>
              <a:rPr lang="en-US" baseline="0" dirty="0"/>
              <a:t>Total = (subtotal-discount)*</a:t>
            </a:r>
            <a:r>
              <a:rPr lang="en-US" baseline="0" dirty="0" err="1"/>
              <a:t>salesTax</a:t>
            </a:r>
            <a:r>
              <a:rPr lang="en-US" baseline="0" dirty="0"/>
              <a:t> + shipping</a:t>
            </a:r>
          </a:p>
          <a:p>
            <a:endParaRPr lang="en-US" baseline="0" dirty="0"/>
          </a:p>
          <a:p>
            <a:r>
              <a:rPr lang="en-US" baseline="0" dirty="0"/>
              <a:t>It’s takes some time to parse through the details.</a:t>
            </a:r>
          </a:p>
          <a:p>
            <a:r>
              <a:rPr lang="en-US" baseline="0" dirty="0"/>
              <a:t>Why not improve this for readability?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EE29F-729B-45F6-9153-8D7BA3FA3DB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0523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Each block is doing a piece of work (figuring</a:t>
            </a:r>
            <a:r>
              <a:rPr lang="en-US" baseline="0" dirty="0"/>
              <a:t> out the discount or shipping cost)</a:t>
            </a:r>
          </a:p>
          <a:p>
            <a:endParaRPr lang="en-US" baseline="0" dirty="0"/>
          </a:p>
          <a:p>
            <a:r>
              <a:rPr lang="en-US" baseline="0" dirty="0"/>
              <a:t>Let’s extract these to private methods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EE29F-729B-45F6-9153-8D7BA3FA3DB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9322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</a:t>
            </a:r>
            <a:r>
              <a:rPr lang="en-US" baseline="0" dirty="0"/>
              <a:t> is already loads better than what we had before.</a:t>
            </a:r>
          </a:p>
          <a:p>
            <a:r>
              <a:rPr lang="en-US" baseline="0" dirty="0"/>
              <a:t>However, writing tests for this class can be a bit hard.</a:t>
            </a:r>
          </a:p>
          <a:p>
            <a:r>
              <a:rPr lang="en-US" baseline="0" dirty="0"/>
              <a:t>We’d have to come up with a pre-baked order and send it here</a:t>
            </a:r>
          </a:p>
          <a:p>
            <a:r>
              <a:rPr lang="en-US" baseline="0" dirty="0"/>
              <a:t>	(i.e. If I have this particular order, I expect this total)</a:t>
            </a:r>
          </a:p>
          <a:p>
            <a:r>
              <a:rPr lang="en-US" baseline="0" dirty="0"/>
              <a:t>However, if it fails, we don’t know immediately why</a:t>
            </a:r>
          </a:p>
          <a:p>
            <a:r>
              <a:rPr lang="en-US" baseline="0" dirty="0"/>
              <a:t>	- Was it the discount logic or the shipping logic?</a:t>
            </a:r>
          </a:p>
          <a:p>
            <a:endParaRPr lang="en-US" baseline="0" dirty="0"/>
          </a:p>
          <a:p>
            <a:r>
              <a:rPr lang="en-US" baseline="0" dirty="0"/>
              <a:t>We can extract the private methods to new classes and can unit test those (i.e. for this order, I’d expect this much of a discount, for this order, I’d expect this much of shipping)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EE29F-729B-45F6-9153-8D7BA3FA3DB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4136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</a:t>
            </a:r>
            <a:r>
              <a:rPr lang="en-US" baseline="0" dirty="0"/>
              <a:t> solution does add a bit of complexity (i.e. new classes), but at the cost of delegating the work correctly</a:t>
            </a:r>
          </a:p>
          <a:p>
            <a:r>
              <a:rPr lang="en-US" baseline="0" dirty="0"/>
              <a:t>If we introduce a bug into the </a:t>
            </a:r>
            <a:r>
              <a:rPr lang="en-US" baseline="0" dirty="0" err="1"/>
              <a:t>DiscountCalculator</a:t>
            </a:r>
            <a:r>
              <a:rPr lang="en-US" baseline="0" dirty="0"/>
              <a:t>, our tests on the </a:t>
            </a:r>
            <a:r>
              <a:rPr lang="en-US" baseline="0" dirty="0" err="1"/>
              <a:t>DiscountCalculator</a:t>
            </a:r>
            <a:r>
              <a:rPr lang="en-US" baseline="0" dirty="0"/>
              <a:t> will fail, not tests on the </a:t>
            </a:r>
            <a:r>
              <a:rPr lang="en-US" baseline="0" dirty="0" err="1"/>
              <a:t>OrderCalculator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EE29F-729B-45F6-9153-8D7BA3FA3DB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8922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3B168-479D-421B-9981-A00D48EE870A}" type="datetimeFigureOut">
              <a:rPr lang="en-US" smtClean="0"/>
              <a:t>11/11/2016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11D7802-AB22-46D6-A8AE-67A08B79BF1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78504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3B168-479D-421B-9981-A00D48EE870A}" type="datetimeFigureOut">
              <a:rPr lang="en-US" smtClean="0"/>
              <a:t>11/11/2016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11D7802-AB22-46D6-A8AE-67A08B79BF1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14033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3B168-479D-421B-9981-A00D48EE870A}" type="datetimeFigureOut">
              <a:rPr lang="en-US" smtClean="0"/>
              <a:t>11/11/2016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11D7802-AB22-46D6-A8AE-67A08B79BF10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60515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3B168-479D-421B-9981-A00D48EE870A}" type="datetimeFigureOut">
              <a:rPr lang="en-US" smtClean="0"/>
              <a:t>11/11/2016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11D7802-AB22-46D6-A8AE-67A08B79BF1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99213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3B168-479D-421B-9981-A00D48EE870A}" type="datetimeFigureOut">
              <a:rPr lang="en-US" smtClean="0"/>
              <a:t>11/11/2016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11D7802-AB22-46D6-A8AE-67A08B79BF10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210619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3B168-479D-421B-9981-A00D48EE870A}" type="datetimeFigureOut">
              <a:rPr lang="en-US" smtClean="0"/>
              <a:t>11/11/2016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11D7802-AB22-46D6-A8AE-67A08B79BF1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10153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3B168-479D-421B-9981-A00D48EE870A}" type="datetimeFigureOut">
              <a:rPr lang="en-US" smtClean="0"/>
              <a:t>11/11/2016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D7802-AB22-46D6-A8AE-67A08B79BF1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903625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3B168-479D-421B-9981-A00D48EE870A}" type="datetimeFigureOut">
              <a:rPr lang="en-US" smtClean="0"/>
              <a:t>11/11/2016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D7802-AB22-46D6-A8AE-67A08B79BF1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91415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3B168-479D-421B-9981-A00D48EE870A}" type="datetimeFigureOut">
              <a:rPr lang="en-US" smtClean="0"/>
              <a:t>11/11/2016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D7802-AB22-46D6-A8AE-67A08B79BF1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89544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3B168-479D-421B-9981-A00D48EE870A}" type="datetimeFigureOut">
              <a:rPr lang="en-US" smtClean="0"/>
              <a:t>11/11/2016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11D7802-AB22-46D6-A8AE-67A08B79BF1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87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3B168-479D-421B-9981-A00D48EE870A}" type="datetimeFigureOut">
              <a:rPr lang="en-US" smtClean="0"/>
              <a:t>11/11/2016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11D7802-AB22-46D6-A8AE-67A08B79BF1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48007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3B168-479D-421B-9981-A00D48EE870A}" type="datetimeFigureOut">
              <a:rPr lang="en-US" smtClean="0"/>
              <a:t>11/11/2016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11D7802-AB22-46D6-A8AE-67A08B79BF1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27507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3B168-479D-421B-9981-A00D48EE870A}" type="datetimeFigureOut">
              <a:rPr lang="en-US" smtClean="0"/>
              <a:t>11/11/2016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D7802-AB22-46D6-A8AE-67A08B79BF1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80209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3B168-479D-421B-9981-A00D48EE870A}" type="datetimeFigureOut">
              <a:rPr lang="en-US" smtClean="0"/>
              <a:t>11/11/2016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D7802-AB22-46D6-A8AE-67A08B79BF1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80446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3B168-479D-421B-9981-A00D48EE870A}" type="datetimeFigureOut">
              <a:rPr lang="en-US" smtClean="0"/>
              <a:t>11/11/2016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D7802-AB22-46D6-A8AE-67A08B79BF1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8663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3B168-479D-421B-9981-A00D48EE870A}" type="datetimeFigureOut">
              <a:rPr lang="en-US" smtClean="0"/>
              <a:t>11/11/2016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11D7802-AB22-46D6-A8AE-67A08B79BF1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51865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23B168-479D-421B-9981-A00D48EE870A}" type="datetimeFigureOut">
              <a:rPr lang="en-US" smtClean="0"/>
              <a:t>11/11/2016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11D7802-AB22-46D6-A8AE-67A08B79BF1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6779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  <p:sldLayoutId id="2147483763" r:id="rId2"/>
    <p:sldLayoutId id="2147483764" r:id="rId3"/>
    <p:sldLayoutId id="2147483765" r:id="rId4"/>
    <p:sldLayoutId id="2147483766" r:id="rId5"/>
    <p:sldLayoutId id="2147483767" r:id="rId6"/>
    <p:sldLayoutId id="2147483768" r:id="rId7"/>
    <p:sldLayoutId id="2147483769" r:id="rId8"/>
    <p:sldLayoutId id="2147483770" r:id="rId9"/>
    <p:sldLayoutId id="2147483771" r:id="rId10"/>
    <p:sldLayoutId id="2147483772" r:id="rId11"/>
    <p:sldLayoutId id="2147483773" r:id="rId12"/>
    <p:sldLayoutId id="2147483774" r:id="rId13"/>
    <p:sldLayoutId id="2147483775" r:id="rId14"/>
    <p:sldLayoutId id="2147483776" r:id="rId15"/>
    <p:sldLayoutId id="2147483777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blog.thesotwarementor.com/" TargetMode="External"/><Relationship Id="rId2" Type="http://schemas.openxmlformats.org/officeDocument/2006/relationships/hyperlink" Target="https://twitter.com/pcameronpresley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hyperlink" Target="https://smile.amazon.com/Working-Effectively-Legacy-Michael-Feathers/dp/0131177052/" TargetMode="External"/><Relationship Id="rId2" Type="http://schemas.openxmlformats.org/officeDocument/2006/relationships/hyperlink" Target="https://smile.amazon.com/Agile-Principles-Patterns-Practices-C/dp/0131857258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martinfowler.com/bliki/RoleInterface.html" TargetMode="External"/><Relationship Id="rId5" Type="http://schemas.openxmlformats.org/officeDocument/2006/relationships/hyperlink" Target="https://www.pluralsight.com/courses/principles-oo-design" TargetMode="External"/><Relationship Id="rId4" Type="http://schemas.openxmlformats.org/officeDocument/2006/relationships/hyperlink" Target="https://smile.amazon.com/Code-Complete-Practical-Handbook-Construction/dp/0735619670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9602787" cy="2262781"/>
          </a:xfrm>
        </p:spPr>
        <p:txBody>
          <a:bodyPr>
            <a:normAutofit fontScale="90000"/>
          </a:bodyPr>
          <a:lstStyle/>
          <a:p>
            <a:r>
              <a:rPr lang="en-US" sz="4800" dirty="0"/>
              <a:t>Establishing a SOLID Foundation</a:t>
            </a:r>
            <a:br>
              <a:rPr lang="en-US" sz="4800" dirty="0"/>
            </a:br>
            <a:br>
              <a:rPr lang="en-US" sz="4800" dirty="0"/>
            </a:br>
            <a:r>
              <a:rPr lang="en-US" sz="4800" dirty="0"/>
              <a:t>An Intro To Software Design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64578" y="5134544"/>
            <a:ext cx="9440034" cy="1049867"/>
          </a:xfrm>
        </p:spPr>
        <p:txBody>
          <a:bodyPr>
            <a:normAutofit fontScale="92500" lnSpcReduction="10000"/>
          </a:bodyPr>
          <a:lstStyle/>
          <a:p>
            <a:pPr algn="ctr"/>
            <a:r>
              <a:rPr lang="en-US" dirty="0"/>
              <a:t>Cameron Presley</a:t>
            </a:r>
          </a:p>
          <a:p>
            <a:pPr algn="ctr"/>
            <a:r>
              <a:rPr lang="en-US" dirty="0">
                <a:hlinkClick r:id="rId2"/>
              </a:rPr>
              <a:t>@pcameronpresley</a:t>
            </a:r>
            <a:endParaRPr lang="en-US" dirty="0">
              <a:hlinkClick r:id="rId3"/>
            </a:endParaRPr>
          </a:p>
          <a:p>
            <a:pPr algn="ctr"/>
            <a:r>
              <a:rPr lang="en-US" dirty="0">
                <a:hlinkClick r:id="rId3"/>
              </a:rPr>
              <a:t>http://blog.thesoftwarementor.com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4974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>
          <a:xfrm>
            <a:off x="913795" y="2775276"/>
            <a:ext cx="10353762" cy="1688845"/>
          </a:xfrm>
        </p:spPr>
        <p:txBody>
          <a:bodyPr>
            <a:noAutofit/>
          </a:bodyPr>
          <a:lstStyle/>
          <a:p>
            <a:pPr marL="36900" indent="0" algn="ctr">
              <a:buNone/>
            </a:pPr>
            <a:r>
              <a:rPr lang="en-US" sz="4800" dirty="0"/>
              <a:t>Time-to-Context</a:t>
            </a:r>
          </a:p>
        </p:txBody>
      </p:sp>
    </p:spTree>
    <p:extLst>
      <p:ext uri="{BB962C8B-B14F-4D97-AF65-F5344CB8AC3E}">
        <p14:creationId xmlns:p14="http://schemas.microsoft.com/office/powerpoint/2010/main" val="13392020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>
          <a:xfrm>
            <a:off x="913795" y="2775276"/>
            <a:ext cx="10353762" cy="1688845"/>
          </a:xfrm>
        </p:spPr>
        <p:txBody>
          <a:bodyPr>
            <a:noAutofit/>
          </a:bodyPr>
          <a:lstStyle/>
          <a:p>
            <a:pPr marL="36900" indent="0" algn="ctr">
              <a:buNone/>
            </a:pPr>
            <a:r>
              <a:rPr lang="en-US" sz="4800" dirty="0"/>
              <a:t>Who Maintains The Code Once You Leave?</a:t>
            </a:r>
          </a:p>
        </p:txBody>
      </p:sp>
    </p:spTree>
    <p:extLst>
      <p:ext uri="{BB962C8B-B14F-4D97-AF65-F5344CB8AC3E}">
        <p14:creationId xmlns:p14="http://schemas.microsoft.com/office/powerpoint/2010/main" val="11259008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>
          <a:xfrm>
            <a:off x="913795" y="2775276"/>
            <a:ext cx="10353762" cy="1688845"/>
          </a:xfrm>
        </p:spPr>
        <p:txBody>
          <a:bodyPr>
            <a:noAutofit/>
          </a:bodyPr>
          <a:lstStyle/>
          <a:p>
            <a:pPr marL="36900" indent="0" algn="ctr">
              <a:buNone/>
            </a:pPr>
            <a:r>
              <a:rPr lang="en-US" sz="4800" dirty="0"/>
              <a:t>Optimize for time-to-context</a:t>
            </a:r>
          </a:p>
        </p:txBody>
      </p:sp>
    </p:spTree>
    <p:extLst>
      <p:ext uri="{BB962C8B-B14F-4D97-AF65-F5344CB8AC3E}">
        <p14:creationId xmlns:p14="http://schemas.microsoft.com/office/powerpoint/2010/main" val="28223627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>
          <a:xfrm>
            <a:off x="913795" y="2775276"/>
            <a:ext cx="10353762" cy="1688845"/>
          </a:xfrm>
        </p:spPr>
        <p:txBody>
          <a:bodyPr>
            <a:noAutofit/>
          </a:bodyPr>
          <a:lstStyle/>
          <a:p>
            <a:pPr marL="36900" indent="0" algn="ctr">
              <a:buNone/>
            </a:pPr>
            <a:r>
              <a:rPr lang="en-US" sz="4800" dirty="0"/>
              <a:t>What are signs of SOLID Code?</a:t>
            </a:r>
          </a:p>
        </p:txBody>
      </p:sp>
    </p:spTree>
    <p:extLst>
      <p:ext uri="{BB962C8B-B14F-4D97-AF65-F5344CB8AC3E}">
        <p14:creationId xmlns:p14="http://schemas.microsoft.com/office/powerpoint/2010/main" val="1367197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>
          <a:xfrm>
            <a:off x="913795" y="2775276"/>
            <a:ext cx="10353762" cy="1688845"/>
          </a:xfrm>
        </p:spPr>
        <p:txBody>
          <a:bodyPr>
            <a:noAutofit/>
          </a:bodyPr>
          <a:lstStyle/>
          <a:p>
            <a:pPr marL="36900" indent="0" algn="ctr">
              <a:buNone/>
            </a:pPr>
            <a:r>
              <a:rPr lang="en-US" sz="4800" dirty="0"/>
              <a:t>Many small classes composed into larger classes</a:t>
            </a:r>
          </a:p>
        </p:txBody>
      </p:sp>
    </p:spTree>
    <p:extLst>
      <p:ext uri="{BB962C8B-B14F-4D97-AF65-F5344CB8AC3E}">
        <p14:creationId xmlns:p14="http://schemas.microsoft.com/office/powerpoint/2010/main" val="12097975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>
          <a:xfrm>
            <a:off x="913795" y="2775276"/>
            <a:ext cx="10353762" cy="1688845"/>
          </a:xfrm>
        </p:spPr>
        <p:txBody>
          <a:bodyPr>
            <a:noAutofit/>
          </a:bodyPr>
          <a:lstStyle/>
          <a:p>
            <a:pPr marL="36900" indent="0" algn="ctr">
              <a:buNone/>
            </a:pPr>
            <a:r>
              <a:rPr lang="en-US" sz="4800" dirty="0"/>
              <a:t>Easy to test</a:t>
            </a:r>
          </a:p>
        </p:txBody>
      </p:sp>
    </p:spTree>
    <p:extLst>
      <p:ext uri="{BB962C8B-B14F-4D97-AF65-F5344CB8AC3E}">
        <p14:creationId xmlns:p14="http://schemas.microsoft.com/office/powerpoint/2010/main" val="23443049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Exploring the SOLID Principles</a:t>
            </a:r>
          </a:p>
        </p:txBody>
      </p:sp>
      <p:pic>
        <p:nvPicPr>
          <p:cNvPr id="17410" name="Picture 2" descr="http://www.justinshield.com/wp-content/uploads/2011/06/solidprinciples-600x480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87362" y="1905000"/>
            <a:ext cx="4722812" cy="377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90394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Single Responsibility Principle</a:t>
            </a:r>
          </a:p>
        </p:txBody>
      </p:sp>
      <p:pic>
        <p:nvPicPr>
          <p:cNvPr id="6" name="Picture 2" descr="Single Respsonsibility Principle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90110" y="2133600"/>
            <a:ext cx="4713606" cy="3778250"/>
          </a:xfrm>
          <a:prstGeom prst="rect">
            <a:avLst/>
          </a:prstGeom>
          <a:noFill/>
          <a:effectLst>
            <a:outerShdw blurRad="25400" dir="17880000">
              <a:srgbClr val="000000">
                <a:alpha val="46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73133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267201" y="2133600"/>
            <a:ext cx="4849010" cy="4426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9337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267201" y="2133600"/>
            <a:ext cx="4849010" cy="4426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3039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Little About Myself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Software Engineer from Knoxville, TN</a:t>
            </a:r>
          </a:p>
          <a:p>
            <a:endParaRPr lang="en-US" dirty="0"/>
          </a:p>
          <a:p>
            <a:r>
              <a:rPr lang="en-US" dirty="0"/>
              <a:t>Senior Software Engineer at Pilot/Flying J</a:t>
            </a:r>
          </a:p>
          <a:p>
            <a:endParaRPr lang="en-US" dirty="0"/>
          </a:p>
          <a:p>
            <a:r>
              <a:rPr lang="en-US" dirty="0"/>
              <a:t>“Developer </a:t>
            </a:r>
            <a:r>
              <a:rPr lang="en-US" dirty="0" err="1"/>
              <a:t>Betterer</a:t>
            </a:r>
            <a:r>
              <a:rPr lang="en-US" dirty="0"/>
              <a:t>”</a:t>
            </a:r>
          </a:p>
          <a:p>
            <a:endParaRPr lang="en-US" dirty="0"/>
          </a:p>
          <a:p>
            <a:r>
              <a:rPr lang="en-US" dirty="0"/>
              <a:t>Co-Founder of @</a:t>
            </a:r>
            <a:r>
              <a:rPr lang="en-US" dirty="0" err="1"/>
              <a:t>FunctionalKnox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67092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631312" y="2133600"/>
            <a:ext cx="5867088" cy="452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8687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505200" y="2133600"/>
            <a:ext cx="6139259" cy="4464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7436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6900" indent="0" algn="ctr">
              <a:buNone/>
            </a:pPr>
            <a:endParaRPr lang="en-US" sz="4800" dirty="0"/>
          </a:p>
          <a:p>
            <a:pPr marL="36900" indent="0" algn="ctr">
              <a:buNone/>
            </a:pPr>
            <a:r>
              <a:rPr lang="en-US" sz="4800" dirty="0"/>
              <a:t>A class should have one reason to change</a:t>
            </a:r>
          </a:p>
        </p:txBody>
      </p:sp>
    </p:spTree>
    <p:extLst>
      <p:ext uri="{BB962C8B-B14F-4D97-AF65-F5344CB8AC3E}">
        <p14:creationId xmlns:p14="http://schemas.microsoft.com/office/powerpoint/2010/main" val="2905181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Why It’s a Problem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sz="2800" dirty="0"/>
              <a:t>Large classes are hard to test and to maintain</a:t>
            </a:r>
          </a:p>
          <a:p>
            <a:endParaRPr lang="en-US" sz="2800" dirty="0"/>
          </a:p>
          <a:p>
            <a:r>
              <a:rPr lang="en-US" sz="2800" dirty="0"/>
              <a:t>If multiple developers need to work on the class at the same time…</a:t>
            </a:r>
            <a:endParaRPr lang="en-US" dirty="0"/>
          </a:p>
          <a:p>
            <a:pPr marL="201168" lvl="1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97362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to Spot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6900" indent="0">
              <a:buNone/>
            </a:pPr>
            <a:endParaRPr lang="en-US" sz="4800" dirty="0"/>
          </a:p>
          <a:p>
            <a:pPr marL="36900" indent="0">
              <a:buNone/>
            </a:pPr>
            <a:r>
              <a:rPr lang="en-US" sz="4800" dirty="0"/>
              <a:t>Classes can be measured in hundreds (or thousands) of LOCS</a:t>
            </a:r>
          </a:p>
        </p:txBody>
      </p:sp>
    </p:spTree>
    <p:extLst>
      <p:ext uri="{BB962C8B-B14F-4D97-AF65-F5344CB8AC3E}">
        <p14:creationId xmlns:p14="http://schemas.microsoft.com/office/powerpoint/2010/main" val="42274583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to Spot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6900" indent="0">
              <a:buNone/>
            </a:pPr>
            <a:endParaRPr lang="en-US" sz="4800" dirty="0"/>
          </a:p>
          <a:p>
            <a:pPr marL="36900" indent="0">
              <a:buNone/>
            </a:pPr>
            <a:r>
              <a:rPr lang="en-US" sz="4800" dirty="0"/>
              <a:t>27 public methods</a:t>
            </a:r>
          </a:p>
        </p:txBody>
      </p:sp>
    </p:spTree>
    <p:extLst>
      <p:ext uri="{BB962C8B-B14F-4D97-AF65-F5344CB8AC3E}">
        <p14:creationId xmlns:p14="http://schemas.microsoft.com/office/powerpoint/2010/main" val="4474429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to Spot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6900" indent="0">
              <a:buNone/>
            </a:pPr>
            <a:endParaRPr lang="en-US" sz="4800" dirty="0"/>
          </a:p>
          <a:p>
            <a:pPr marL="36900" indent="0">
              <a:buNone/>
            </a:pPr>
            <a:r>
              <a:rPr lang="en-US" sz="4800" dirty="0"/>
              <a:t>Single public method with 54 private methods</a:t>
            </a:r>
          </a:p>
        </p:txBody>
      </p:sp>
    </p:spTree>
    <p:extLst>
      <p:ext uri="{BB962C8B-B14F-4D97-AF65-F5344CB8AC3E}">
        <p14:creationId xmlns:p14="http://schemas.microsoft.com/office/powerpoint/2010/main" val="33379063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pic>
        <p:nvPicPr>
          <p:cNvPr id="5" name="Picture 2" descr="https://s-media-cache-ak0.pinimg.com/564x/85/24/86/852486dc2d97d87a6605da50d9a8d722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490720" y="1905000"/>
            <a:ext cx="3659505" cy="4571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74120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to Fix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2800" dirty="0"/>
          </a:p>
          <a:p>
            <a:r>
              <a:rPr lang="en-US" sz="2800" dirty="0"/>
              <a:t>Break large methods down into smaller methods</a:t>
            </a:r>
          </a:p>
          <a:p>
            <a:endParaRPr lang="en-US" sz="2800" dirty="0"/>
          </a:p>
          <a:p>
            <a:r>
              <a:rPr lang="en-US" sz="2800" dirty="0"/>
              <a:t>Move private methods to new classes</a:t>
            </a:r>
          </a:p>
          <a:p>
            <a:endParaRPr lang="en-US" sz="2800" dirty="0"/>
          </a:p>
          <a:p>
            <a:r>
              <a:rPr lang="en-US" sz="2800" dirty="0"/>
              <a:t>Instantiate and use the new classes</a:t>
            </a:r>
          </a:p>
        </p:txBody>
      </p:sp>
    </p:spTree>
    <p:extLst>
      <p:ext uri="{BB962C8B-B14F-4D97-AF65-F5344CB8AC3E}">
        <p14:creationId xmlns:p14="http://schemas.microsoft.com/office/powerpoint/2010/main" val="14731352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Single Responsibility Principle</a:t>
            </a:r>
            <a:br>
              <a:rPr lang="en-US" dirty="0"/>
            </a:br>
            <a:r>
              <a:rPr lang="en-US" dirty="0"/>
              <a:t>Summary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Classes should only have one reason to change</a:t>
            </a:r>
          </a:p>
          <a:p>
            <a:endParaRPr lang="en-US" sz="2400" dirty="0"/>
          </a:p>
          <a:p>
            <a:r>
              <a:rPr lang="en-US" sz="2400" dirty="0"/>
              <a:t>By breaking classes down into smaller pieces, it allows us to work on the separate pieces of functionality</a:t>
            </a:r>
          </a:p>
          <a:p>
            <a:endParaRPr lang="en-US" sz="2400" dirty="0"/>
          </a:p>
          <a:p>
            <a:r>
              <a:rPr lang="en-US" sz="2400" dirty="0"/>
              <a:t>Combine just-what-we need functionality into new classes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2685619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Outline</a:t>
            </a:r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is SOLID?</a:t>
            </a:r>
          </a:p>
          <a:p>
            <a:pPr marL="36900" indent="0">
              <a:buNone/>
            </a:pPr>
            <a:endParaRPr lang="en-US" dirty="0"/>
          </a:p>
          <a:p>
            <a:r>
              <a:rPr lang="en-US" dirty="0"/>
              <a:t>Why should our code be SOLID?</a:t>
            </a:r>
          </a:p>
          <a:p>
            <a:endParaRPr lang="en-US" dirty="0"/>
          </a:p>
          <a:p>
            <a:r>
              <a:rPr lang="en-US" dirty="0"/>
              <a:t>Exploring the SOLID principles</a:t>
            </a:r>
          </a:p>
          <a:p>
            <a:endParaRPr lang="en-US" dirty="0"/>
          </a:p>
          <a:p>
            <a:r>
              <a:rPr lang="en-US" dirty="0"/>
              <a:t>Additional Resources</a:t>
            </a:r>
          </a:p>
        </p:txBody>
      </p:sp>
    </p:spTree>
    <p:extLst>
      <p:ext uri="{BB962C8B-B14F-4D97-AF65-F5344CB8AC3E}">
        <p14:creationId xmlns:p14="http://schemas.microsoft.com/office/powerpoint/2010/main" val="33822881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Dependency Inversion Principle</a:t>
            </a:r>
          </a:p>
        </p:txBody>
      </p:sp>
      <p:pic>
        <p:nvPicPr>
          <p:cNvPr id="6" name="Picture 2" descr="Dependency Inversion Principle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90110" y="2133600"/>
            <a:ext cx="4713606" cy="377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48029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Dependency Inversion Principle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3600" dirty="0"/>
              <a:t>Classes should depend upon abstractions</a:t>
            </a:r>
          </a:p>
          <a:p>
            <a:pPr marL="0" indent="0">
              <a:buNone/>
            </a:pPr>
            <a:endParaRPr lang="en-US" sz="3600" dirty="0"/>
          </a:p>
          <a:p>
            <a:pPr marL="0" indent="0">
              <a:buNone/>
            </a:pPr>
            <a:r>
              <a:rPr lang="en-US" sz="3600" dirty="0"/>
              <a:t>Classes shouldn’t be responsible for creating their own dependencies</a:t>
            </a:r>
          </a:p>
          <a:p>
            <a:pPr marL="36900" indent="0">
              <a:buNone/>
            </a:pPr>
            <a:endParaRPr lang="en-US" dirty="0"/>
          </a:p>
          <a:p>
            <a:endParaRPr lang="en-US" dirty="0"/>
          </a:p>
          <a:p>
            <a:pPr marL="36900" indent="0">
              <a:buNone/>
            </a:pPr>
            <a:endParaRPr lang="en-US" b="1" dirty="0"/>
          </a:p>
          <a:p>
            <a:pPr marL="36900" indent="0">
              <a:buNone/>
            </a:pPr>
            <a:endParaRPr lang="en-US" b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4314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Why it’s a problem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endParaRPr lang="en-US" dirty="0"/>
          </a:p>
          <a:p>
            <a:r>
              <a:rPr lang="en-US" sz="2800" dirty="0"/>
              <a:t>Only way to change dependencies is to change the class</a:t>
            </a:r>
          </a:p>
          <a:p>
            <a:endParaRPr lang="en-US" sz="2800" dirty="0"/>
          </a:p>
          <a:p>
            <a:r>
              <a:rPr lang="en-US" sz="2800" dirty="0"/>
              <a:t>Impossible to write unit tests that cross system boundaries</a:t>
            </a:r>
          </a:p>
          <a:p>
            <a:endParaRPr lang="en-US" sz="2800" dirty="0"/>
          </a:p>
          <a:p>
            <a:r>
              <a:rPr lang="en-US" sz="2800" dirty="0"/>
              <a:t>Provides another way to determine if a class is doing too much (32 dependencies)</a:t>
            </a:r>
          </a:p>
        </p:txBody>
      </p:sp>
    </p:spTree>
    <p:extLst>
      <p:ext uri="{BB962C8B-B14F-4D97-AF65-F5344CB8AC3E}">
        <p14:creationId xmlns:p14="http://schemas.microsoft.com/office/powerpoint/2010/main" val="4213436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785378" y="2133600"/>
            <a:ext cx="6523069" cy="377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2909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pic>
        <p:nvPicPr>
          <p:cNvPr id="5" name="Content Placeholder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17137" y="2133600"/>
            <a:ext cx="5459552" cy="37782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096073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to Fix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Two goals</a:t>
            </a:r>
          </a:p>
          <a:p>
            <a:pPr lvl="1"/>
            <a:r>
              <a:rPr lang="en-US" dirty="0"/>
              <a:t>Make sure the dependency can be passed in</a:t>
            </a:r>
          </a:p>
          <a:p>
            <a:pPr lvl="1"/>
            <a:r>
              <a:rPr lang="en-US" dirty="0"/>
              <a:t>Make sure the dependency has an abstraction</a:t>
            </a:r>
          </a:p>
          <a:p>
            <a:pPr marL="450000" lvl="1" indent="0">
              <a:buNone/>
            </a:pPr>
            <a:endParaRPr lang="en-US" dirty="0"/>
          </a:p>
          <a:p>
            <a:r>
              <a:rPr lang="en-US" dirty="0"/>
              <a:t>If the class is static, make it not static</a:t>
            </a:r>
          </a:p>
          <a:p>
            <a:r>
              <a:rPr lang="en-US" dirty="0"/>
              <a:t>If the class doesn’t have an interface, define one</a:t>
            </a:r>
          </a:p>
          <a:p>
            <a:endParaRPr lang="en-US" dirty="0"/>
          </a:p>
          <a:p>
            <a:r>
              <a:rPr lang="en-US" dirty="0"/>
              <a:t>Inject the dependency using </a:t>
            </a:r>
            <a:r>
              <a:rPr lang="en-US" b="1" dirty="0">
                <a:solidFill>
                  <a:srgbClr val="FFC000"/>
                </a:solidFill>
              </a:rPr>
              <a:t>constructor injection</a:t>
            </a:r>
            <a:r>
              <a:rPr lang="en-US" b="1" dirty="0"/>
              <a:t> </a:t>
            </a:r>
            <a:r>
              <a:rPr lang="en-US" dirty="0"/>
              <a:t>or </a:t>
            </a:r>
            <a:r>
              <a:rPr lang="en-US" b="1" dirty="0">
                <a:solidFill>
                  <a:srgbClr val="FFC000"/>
                </a:solidFill>
              </a:rPr>
              <a:t>method injection</a:t>
            </a:r>
            <a:endParaRPr lang="en-US" dirty="0">
              <a:solidFill>
                <a:srgbClr val="FFC000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499921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Static Classes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Issues with static classes</a:t>
            </a:r>
          </a:p>
          <a:p>
            <a:pPr lvl="1"/>
            <a:r>
              <a:rPr lang="en-US" dirty="0"/>
              <a:t>Can’t pass them as parameters</a:t>
            </a:r>
          </a:p>
          <a:p>
            <a:pPr lvl="1"/>
            <a:r>
              <a:rPr lang="en-US" dirty="0"/>
              <a:t>Can’t implement an interface or base class</a:t>
            </a:r>
          </a:p>
          <a:p>
            <a:endParaRPr lang="en-US" dirty="0"/>
          </a:p>
          <a:p>
            <a:r>
              <a:rPr lang="en-US" dirty="0"/>
              <a:t>Removing the static attribute is ideal, but not always possible</a:t>
            </a:r>
          </a:p>
          <a:p>
            <a:endParaRPr lang="en-US" dirty="0"/>
          </a:p>
          <a:p>
            <a:r>
              <a:rPr lang="en-US" dirty="0"/>
              <a:t>Using the </a:t>
            </a:r>
            <a:r>
              <a:rPr lang="en-US" b="1" dirty="0">
                <a:solidFill>
                  <a:srgbClr val="FFC000"/>
                </a:solidFill>
              </a:rPr>
              <a:t>Wrapper</a:t>
            </a:r>
            <a:r>
              <a:rPr lang="en-US" dirty="0"/>
              <a:t> pattern, we can define another class that is not static to wrap around the static and then pass that around</a:t>
            </a:r>
          </a:p>
        </p:txBody>
      </p:sp>
    </p:spTree>
    <p:extLst>
      <p:ext uri="{BB962C8B-B14F-4D97-AF65-F5344CB8AC3E}">
        <p14:creationId xmlns:p14="http://schemas.microsoft.com/office/powerpoint/2010/main" val="21679220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Working With Static Classes</a:t>
            </a:r>
          </a:p>
        </p:txBody>
      </p:sp>
      <p:pic>
        <p:nvPicPr>
          <p:cNvPr id="4" name="Content Placeholder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17137" y="2133600"/>
            <a:ext cx="5459552" cy="37782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071208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Introducing the Wrapper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26132" y="2133600"/>
            <a:ext cx="6841561" cy="37782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2273121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Passing Dependencies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3600" dirty="0"/>
          </a:p>
          <a:p>
            <a:pPr marL="0" indent="0">
              <a:buNone/>
            </a:pPr>
            <a:r>
              <a:rPr lang="en-US" sz="3600" dirty="0"/>
              <a:t>Constructor vs Method Injection</a:t>
            </a:r>
          </a:p>
          <a:p>
            <a:pPr marL="0" indent="0">
              <a:buNone/>
            </a:pPr>
            <a:endParaRPr lang="en-US" sz="3600" dirty="0"/>
          </a:p>
          <a:p>
            <a:pPr marL="0" indent="0">
              <a:buNone/>
            </a:pPr>
            <a:r>
              <a:rPr lang="en-US" sz="3600" dirty="0"/>
              <a:t>“Will this dependency need to change during the object’s lifetime?”</a:t>
            </a:r>
          </a:p>
        </p:txBody>
      </p:sp>
    </p:spTree>
    <p:extLst>
      <p:ext uri="{BB962C8B-B14F-4D97-AF65-F5344CB8AC3E}">
        <p14:creationId xmlns:p14="http://schemas.microsoft.com/office/powerpoint/2010/main" val="9459930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is SOLID?</a:t>
            </a:r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Mnemonic for a set of principles that allows us to write easier to maintain code</a:t>
            </a:r>
          </a:p>
          <a:p>
            <a:endParaRPr lang="en-US" dirty="0"/>
          </a:p>
          <a:p>
            <a:r>
              <a:rPr lang="en-US" dirty="0"/>
              <a:t>Concepts aren’t new (late 80’s)</a:t>
            </a:r>
          </a:p>
          <a:p>
            <a:endParaRPr lang="en-US" dirty="0"/>
          </a:p>
          <a:p>
            <a:r>
              <a:rPr lang="en-US" dirty="0"/>
              <a:t>Introduced by Robert C. Martin (Uncle Bob) in </a:t>
            </a:r>
            <a:r>
              <a:rPr lang="en-US" i="1" dirty="0"/>
              <a:t>Agile Principles, Patterns, and Practices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528895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Passing Dependencies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21044" y="2133600"/>
            <a:ext cx="5251737" cy="377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2685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Passing Dependencies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02663" y="2133600"/>
            <a:ext cx="7088499" cy="377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49804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Dependency Inversion Principle</a:t>
            </a:r>
            <a:br>
              <a:rPr lang="en-US" dirty="0"/>
            </a:br>
            <a:r>
              <a:rPr lang="en-US" dirty="0"/>
              <a:t>Summary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Classes should depend upon abstractions</a:t>
            </a:r>
          </a:p>
          <a:p>
            <a:endParaRPr lang="en-US" dirty="0"/>
          </a:p>
          <a:p>
            <a:r>
              <a:rPr lang="en-US" dirty="0"/>
              <a:t>Allows us to switch dependencies at runtime</a:t>
            </a:r>
          </a:p>
          <a:p>
            <a:pPr lvl="1"/>
            <a:r>
              <a:rPr lang="en-US" dirty="0"/>
              <a:t>Useful for testing</a:t>
            </a:r>
          </a:p>
          <a:p>
            <a:pPr lvl="1"/>
            <a:endParaRPr lang="en-US" dirty="0"/>
          </a:p>
          <a:p>
            <a:r>
              <a:rPr lang="en-US" dirty="0"/>
              <a:t>Use the </a:t>
            </a:r>
            <a:r>
              <a:rPr lang="en-US" b="1" dirty="0">
                <a:solidFill>
                  <a:srgbClr val="FFC000"/>
                </a:solidFill>
              </a:rPr>
              <a:t>Wrapper</a:t>
            </a:r>
            <a:r>
              <a:rPr lang="en-US" b="1" dirty="0"/>
              <a:t> </a:t>
            </a:r>
            <a:r>
              <a:rPr lang="en-US" dirty="0"/>
              <a:t>pattern to handle static classes</a:t>
            </a:r>
          </a:p>
          <a:p>
            <a:endParaRPr lang="en-US" dirty="0"/>
          </a:p>
          <a:p>
            <a:r>
              <a:rPr lang="en-US" dirty="0"/>
              <a:t>Use </a:t>
            </a:r>
            <a:r>
              <a:rPr lang="en-US" b="1" dirty="0">
                <a:solidFill>
                  <a:srgbClr val="FFC000"/>
                </a:solidFill>
              </a:rPr>
              <a:t>method injection</a:t>
            </a:r>
            <a:r>
              <a:rPr lang="en-US" b="1" dirty="0"/>
              <a:t> </a:t>
            </a:r>
            <a:r>
              <a:rPr lang="en-US" dirty="0"/>
              <a:t>or </a:t>
            </a:r>
            <a:r>
              <a:rPr lang="en-US" b="1" dirty="0">
                <a:solidFill>
                  <a:srgbClr val="FFC000"/>
                </a:solidFill>
              </a:rPr>
              <a:t>constructor injection</a:t>
            </a:r>
            <a:r>
              <a:rPr lang="en-US" dirty="0"/>
              <a:t> for passing dependencies</a:t>
            </a:r>
          </a:p>
        </p:txBody>
      </p:sp>
    </p:spTree>
    <p:extLst>
      <p:ext uri="{BB962C8B-B14F-4D97-AF65-F5344CB8AC3E}">
        <p14:creationId xmlns:p14="http://schemas.microsoft.com/office/powerpoint/2010/main" val="188042082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Writing SOLID Code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80% of issues with these two principles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/>
              <a:t>The remaining principles cover the additional 20%</a:t>
            </a:r>
          </a:p>
          <a:p>
            <a:pPr marL="0" indent="0">
              <a:buNone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238309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Open/Closed Principle</a:t>
            </a:r>
          </a:p>
        </p:txBody>
      </p:sp>
      <p:pic>
        <p:nvPicPr>
          <p:cNvPr id="17" name="Content Placeholder 1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41559" y="2133600"/>
            <a:ext cx="4410708" cy="377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11044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Calculating Shipping Costs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05705" y="2133600"/>
            <a:ext cx="6482415" cy="377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18027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a new rule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02550" y="2133600"/>
            <a:ext cx="4888726" cy="377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39372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Open/Closed Principle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Classes should be </a:t>
            </a:r>
            <a:r>
              <a:rPr lang="en-US" b="1" dirty="0">
                <a:solidFill>
                  <a:srgbClr val="FFC000"/>
                </a:solidFill>
              </a:rPr>
              <a:t>open</a:t>
            </a:r>
            <a:r>
              <a:rPr lang="en-US" dirty="0"/>
              <a:t> for extension, </a:t>
            </a:r>
            <a:r>
              <a:rPr lang="en-US" b="1" dirty="0">
                <a:solidFill>
                  <a:srgbClr val="FFC000"/>
                </a:solidFill>
              </a:rPr>
              <a:t>closed</a:t>
            </a:r>
            <a:r>
              <a:rPr lang="en-US" b="1" dirty="0"/>
              <a:t> </a:t>
            </a:r>
            <a:r>
              <a:rPr lang="en-US" dirty="0"/>
              <a:t>for modification</a:t>
            </a:r>
          </a:p>
          <a:p>
            <a:pPr marL="36900" indent="0">
              <a:buNone/>
            </a:pPr>
            <a:endParaRPr lang="en-US" dirty="0"/>
          </a:p>
          <a:p>
            <a:r>
              <a:rPr lang="en-US" dirty="0"/>
              <a:t>Means that we should add new functionality by adding new classes, not modifying existing ones</a:t>
            </a:r>
          </a:p>
          <a:p>
            <a:pPr marL="36900" indent="0">
              <a:buNone/>
            </a:pPr>
            <a:endParaRPr lang="en-US" dirty="0"/>
          </a:p>
          <a:p>
            <a:r>
              <a:rPr lang="en-US" b="1" dirty="0"/>
              <a:t>NOTE: Doesn’t mean that we can’t modify a class to fix bugs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412639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Why it’s a problem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If we modify a class to add additional functionality, it’s hard to make sure that we didn’t break something downstream</a:t>
            </a:r>
          </a:p>
          <a:p>
            <a:pPr marL="450000" lvl="1" indent="0">
              <a:buNone/>
            </a:pPr>
            <a:endParaRPr lang="en-US" dirty="0"/>
          </a:p>
          <a:p>
            <a:r>
              <a:rPr lang="en-US" dirty="0"/>
              <a:t>OCP forces us to add functionality by creating new classes and then using an abstraction</a:t>
            </a:r>
          </a:p>
          <a:p>
            <a:endParaRPr lang="en-US" dirty="0"/>
          </a:p>
          <a:p>
            <a:r>
              <a:rPr lang="en-US" dirty="0"/>
              <a:t>Easier to create a new class and use it then to modify an existing one and make sure we didn’t break anything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521635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Fix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Refactor to Factory Pattern</a:t>
            </a:r>
          </a:p>
          <a:p>
            <a:pPr lvl="1"/>
            <a:r>
              <a:rPr lang="en-US" dirty="0"/>
              <a:t>Each logic branch is a class</a:t>
            </a:r>
          </a:p>
          <a:p>
            <a:pPr lvl="1"/>
            <a:endParaRPr lang="en-US" dirty="0"/>
          </a:p>
          <a:p>
            <a:r>
              <a:rPr lang="en-US" dirty="0"/>
              <a:t>Original class becomes the Factory that returns a concrete class</a:t>
            </a:r>
          </a:p>
          <a:p>
            <a:endParaRPr lang="en-US" dirty="0"/>
          </a:p>
          <a:p>
            <a:r>
              <a:rPr lang="en-US" dirty="0"/>
              <a:t>Update clients to use the Factory instead</a:t>
            </a:r>
          </a:p>
        </p:txBody>
      </p:sp>
    </p:spTree>
    <p:extLst>
      <p:ext uri="{BB962C8B-B14F-4D97-AF65-F5344CB8AC3E}">
        <p14:creationId xmlns:p14="http://schemas.microsoft.com/office/powerpoint/2010/main" val="37471835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is SOLID?</a:t>
            </a:r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6900" indent="0">
              <a:buNone/>
            </a:pPr>
            <a:r>
              <a:rPr lang="en-US" sz="4000" b="1" dirty="0">
                <a:solidFill>
                  <a:srgbClr val="FF0000"/>
                </a:solidFill>
              </a:rPr>
              <a:t>S</a:t>
            </a:r>
            <a:r>
              <a:rPr lang="en-US" sz="4000" dirty="0"/>
              <a:t>ingle </a:t>
            </a:r>
            <a:r>
              <a:rPr lang="en-US" sz="4000" dirty="0">
                <a:solidFill>
                  <a:schemeClr val="tx1">
                    <a:lumMod val="85000"/>
                  </a:schemeClr>
                </a:solidFill>
              </a:rPr>
              <a:t>Responsibility</a:t>
            </a:r>
          </a:p>
          <a:p>
            <a:pPr marL="36900" indent="0">
              <a:buNone/>
            </a:pPr>
            <a:r>
              <a:rPr lang="en-US" sz="4000" b="1" dirty="0">
                <a:solidFill>
                  <a:srgbClr val="FF0000"/>
                </a:solidFill>
              </a:rPr>
              <a:t>O</a:t>
            </a:r>
            <a:r>
              <a:rPr lang="en-US" sz="4000" dirty="0"/>
              <a:t>pen/Closed</a:t>
            </a:r>
          </a:p>
          <a:p>
            <a:pPr marL="36900" indent="0">
              <a:buNone/>
            </a:pPr>
            <a:r>
              <a:rPr lang="en-US" sz="4000" b="1" dirty="0" err="1">
                <a:solidFill>
                  <a:srgbClr val="FF0000"/>
                </a:solidFill>
              </a:rPr>
              <a:t>L</a:t>
            </a:r>
            <a:r>
              <a:rPr lang="en-US" sz="4000" dirty="0" err="1"/>
              <a:t>iskov</a:t>
            </a:r>
            <a:r>
              <a:rPr lang="en-US" sz="4000" dirty="0"/>
              <a:t> Substitution</a:t>
            </a:r>
          </a:p>
          <a:p>
            <a:pPr marL="36900" indent="0">
              <a:buNone/>
            </a:pPr>
            <a:r>
              <a:rPr lang="en-US" sz="4000" b="1" dirty="0">
                <a:solidFill>
                  <a:srgbClr val="FF0000"/>
                </a:solidFill>
              </a:rPr>
              <a:t>I</a:t>
            </a:r>
            <a:r>
              <a:rPr lang="en-US" sz="4000" dirty="0"/>
              <a:t>nterface Segregation</a:t>
            </a:r>
          </a:p>
          <a:p>
            <a:pPr marL="36900" indent="0">
              <a:buNone/>
            </a:pPr>
            <a:r>
              <a:rPr lang="en-US" sz="4000" b="1" dirty="0">
                <a:solidFill>
                  <a:srgbClr val="FF0000"/>
                </a:solidFill>
              </a:rPr>
              <a:t>D</a:t>
            </a:r>
            <a:r>
              <a:rPr lang="en-US" sz="4000" dirty="0"/>
              <a:t>ependency Inversion</a:t>
            </a:r>
          </a:p>
          <a:p>
            <a:pPr marL="36900" indent="0">
              <a:buNone/>
            </a:pP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58972921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539559" y="2133600"/>
            <a:ext cx="5014708" cy="377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00904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89213" y="2420257"/>
            <a:ext cx="8915400" cy="3204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03292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589213" y="2477999"/>
            <a:ext cx="8915400" cy="3089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74629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589213" y="2337925"/>
            <a:ext cx="8915400" cy="336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4957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Adding New Functionality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Need to add an additional calculator?</a:t>
            </a:r>
          </a:p>
          <a:p>
            <a:pPr lvl="1"/>
            <a:r>
              <a:rPr lang="en-US" dirty="0"/>
              <a:t>Create the class</a:t>
            </a:r>
          </a:p>
          <a:p>
            <a:pPr lvl="1"/>
            <a:r>
              <a:rPr lang="en-US" dirty="0" err="1"/>
              <a:t>Impelment</a:t>
            </a:r>
            <a:r>
              <a:rPr lang="en-US" dirty="0"/>
              <a:t> </a:t>
            </a:r>
            <a:r>
              <a:rPr lang="en-US" dirty="0" err="1"/>
              <a:t>IShippingCalculator</a:t>
            </a:r>
            <a:r>
              <a:rPr lang="en-US" dirty="0"/>
              <a:t>  interface</a:t>
            </a:r>
          </a:p>
          <a:p>
            <a:pPr lvl="1"/>
            <a:r>
              <a:rPr lang="en-US" dirty="0"/>
              <a:t>Implement business rules</a:t>
            </a:r>
          </a:p>
          <a:p>
            <a:pPr lvl="1"/>
            <a:r>
              <a:rPr lang="en-US" dirty="0"/>
              <a:t>Update the factory to return the correct calculator</a:t>
            </a:r>
          </a:p>
          <a:p>
            <a:pPr lvl="1"/>
            <a:endParaRPr lang="en-US" dirty="0"/>
          </a:p>
          <a:p>
            <a:r>
              <a:rPr lang="en-US" dirty="0"/>
              <a:t>Notice how we didn’t have to modify the </a:t>
            </a:r>
            <a:r>
              <a:rPr lang="en-US" dirty="0" err="1"/>
              <a:t>OrderCalculator</a:t>
            </a:r>
            <a:r>
              <a:rPr lang="en-US" dirty="0"/>
              <a:t> class to handle different calculators</a:t>
            </a:r>
          </a:p>
        </p:txBody>
      </p:sp>
    </p:spTree>
    <p:extLst>
      <p:ext uri="{BB962C8B-B14F-4D97-AF65-F5344CB8AC3E}">
        <p14:creationId xmlns:p14="http://schemas.microsoft.com/office/powerpoint/2010/main" val="278105952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Open/Closed Principle</a:t>
            </a:r>
            <a:br>
              <a:rPr lang="en-US" dirty="0"/>
            </a:br>
            <a:r>
              <a:rPr lang="en-US" dirty="0"/>
              <a:t>Summary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Classes should be </a:t>
            </a:r>
            <a:r>
              <a:rPr lang="en-US" b="1" dirty="0">
                <a:solidFill>
                  <a:srgbClr val="FFC000"/>
                </a:solidFill>
              </a:rPr>
              <a:t>open</a:t>
            </a:r>
            <a:r>
              <a:rPr lang="en-US" b="1" dirty="0"/>
              <a:t> </a:t>
            </a:r>
            <a:r>
              <a:rPr lang="en-US" dirty="0"/>
              <a:t>for extension, </a:t>
            </a:r>
            <a:r>
              <a:rPr lang="en-US" b="1" dirty="0">
                <a:solidFill>
                  <a:srgbClr val="FFC000"/>
                </a:solidFill>
              </a:rPr>
              <a:t>closed</a:t>
            </a:r>
            <a:r>
              <a:rPr lang="en-US" dirty="0"/>
              <a:t> for modification</a:t>
            </a:r>
          </a:p>
          <a:p>
            <a:endParaRPr lang="en-US" dirty="0"/>
          </a:p>
          <a:p>
            <a:r>
              <a:rPr lang="en-US" dirty="0"/>
              <a:t>By introducing abstractions, we can easily extend our application without worrying about breaking something downstream</a:t>
            </a:r>
          </a:p>
          <a:p>
            <a:endParaRPr lang="en-US" dirty="0"/>
          </a:p>
          <a:p>
            <a:r>
              <a:rPr lang="en-US" dirty="0"/>
              <a:t>Allows us to add additional functionality by creating new classes, not modifying pre-existing ones</a:t>
            </a:r>
          </a:p>
        </p:txBody>
      </p:sp>
    </p:spTree>
    <p:extLst>
      <p:ext uri="{BB962C8B-B14F-4D97-AF65-F5344CB8AC3E}">
        <p14:creationId xmlns:p14="http://schemas.microsoft.com/office/powerpoint/2010/main" val="387456175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Liskov Substitution Principle</a:t>
            </a:r>
          </a:p>
        </p:txBody>
      </p:sp>
      <p:pic>
        <p:nvPicPr>
          <p:cNvPr id="6" name="Picture 2" descr="Liskov Substitution Principle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90110" y="2133600"/>
            <a:ext cx="4713606" cy="377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320036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974542" y="2133600"/>
            <a:ext cx="6144742" cy="377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67840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Requirement - </a:t>
            </a:r>
            <a:r>
              <a:rPr lang="en-US" dirty="0" err="1"/>
              <a:t>EBooks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1169" y="2626930"/>
            <a:ext cx="6189662" cy="2345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95849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589213" y="3142001"/>
            <a:ext cx="8915400" cy="1761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93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5400" dirty="0"/>
              <a:t>Doing Too Much</a:t>
            </a:r>
          </a:p>
          <a:p>
            <a:pPr marL="0" indent="0" algn="ctr">
              <a:buNone/>
            </a:pPr>
            <a:endParaRPr lang="en-US" sz="5400" dirty="0"/>
          </a:p>
          <a:p>
            <a:pPr marL="0" indent="0" algn="ctr">
              <a:buNone/>
            </a:pPr>
            <a:r>
              <a:rPr lang="en-US" sz="5400" dirty="0"/>
              <a:t>Bad Abstractions</a:t>
            </a:r>
          </a:p>
        </p:txBody>
      </p:sp>
    </p:spTree>
    <p:extLst>
      <p:ext uri="{BB962C8B-B14F-4D97-AF65-F5344CB8AC3E}">
        <p14:creationId xmlns:p14="http://schemas.microsoft.com/office/powerpoint/2010/main" val="308065056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93759" y="2133600"/>
            <a:ext cx="5506307" cy="377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04483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Type casting to perform logic is a bad abstraction</a:t>
            </a:r>
          </a:p>
          <a:p>
            <a:endParaRPr lang="en-US" dirty="0"/>
          </a:p>
          <a:p>
            <a:r>
              <a:rPr lang="en-US" dirty="0"/>
              <a:t>“Leaky Abstractions”</a:t>
            </a:r>
          </a:p>
          <a:p>
            <a:endParaRPr lang="en-US" dirty="0"/>
          </a:p>
          <a:p>
            <a:r>
              <a:rPr lang="en-US" dirty="0"/>
              <a:t>Can’t lean on the compiler for error finding</a:t>
            </a:r>
          </a:p>
        </p:txBody>
      </p:sp>
    </p:spTree>
    <p:extLst>
      <p:ext uri="{BB962C8B-B14F-4D97-AF65-F5344CB8AC3E}">
        <p14:creationId xmlns:p14="http://schemas.microsoft.com/office/powerpoint/2010/main" val="189932658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 all Books are created equally</a:t>
            </a:r>
          </a:p>
          <a:p>
            <a:endParaRPr lang="en-US" dirty="0"/>
          </a:p>
          <a:p>
            <a:r>
              <a:rPr lang="en-US" dirty="0"/>
              <a:t>What if we changed our abstraction structure a bit?</a:t>
            </a:r>
          </a:p>
        </p:txBody>
      </p:sp>
    </p:spTree>
    <p:extLst>
      <p:ext uri="{BB962C8B-B14F-4D97-AF65-F5344CB8AC3E}">
        <p14:creationId xmlns:p14="http://schemas.microsoft.com/office/powerpoint/2010/main" val="57595937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26152" y="2340013"/>
            <a:ext cx="5739696" cy="2577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42705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89213" y="2294400"/>
            <a:ext cx="8915400" cy="3456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34927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Liskov Substitution Principle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If two classes are derived from the same abstraction, then they should be interchangeable</a:t>
            </a:r>
          </a:p>
          <a:p>
            <a:endParaRPr lang="en-US" dirty="0"/>
          </a:p>
          <a:p>
            <a:r>
              <a:rPr lang="en-US" dirty="0"/>
              <a:t>Should not depend upon the class of the abstraction to do work</a:t>
            </a:r>
          </a:p>
          <a:p>
            <a:endParaRPr lang="en-US" b="1" dirty="0"/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28332572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LSP – Problem It Solves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Abstractions hide implementation details</a:t>
            </a:r>
          </a:p>
          <a:p>
            <a:endParaRPr lang="en-US" dirty="0"/>
          </a:p>
          <a:p>
            <a:r>
              <a:rPr lang="en-US" dirty="0"/>
              <a:t>Special handling causes code to be more complex</a:t>
            </a:r>
          </a:p>
          <a:p>
            <a:endParaRPr lang="en-US" dirty="0"/>
          </a:p>
          <a:p>
            <a:r>
              <a:rPr lang="en-US" dirty="0"/>
              <a:t>No “leaky abstractions”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995801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LSP – Resolving Violations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Some cases, the abstraction doesn’t make sense</a:t>
            </a:r>
          </a:p>
          <a:p>
            <a:endParaRPr lang="en-US" dirty="0"/>
          </a:p>
          <a:p>
            <a:r>
              <a:rPr lang="en-US" dirty="0"/>
              <a:t>Makes sense to find a better abstraction (not always possible)</a:t>
            </a:r>
          </a:p>
          <a:p>
            <a:pPr lvl="1"/>
            <a:endParaRPr lang="en-US" dirty="0"/>
          </a:p>
          <a:p>
            <a:r>
              <a:rPr lang="en-US" dirty="0"/>
              <a:t>If possible, move special logic to the offending class</a:t>
            </a:r>
          </a:p>
        </p:txBody>
      </p:sp>
    </p:spTree>
    <p:extLst>
      <p:ext uri="{BB962C8B-B14F-4D97-AF65-F5344CB8AC3E}">
        <p14:creationId xmlns:p14="http://schemas.microsoft.com/office/powerpoint/2010/main" val="175189946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Liskov Substitution Principle</a:t>
            </a:r>
            <a:br>
              <a:rPr lang="en-US" dirty="0"/>
            </a:br>
            <a:r>
              <a:rPr lang="en-US" dirty="0"/>
              <a:t>Summary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Two classes derived from the same abstraction should be interchangeable</a:t>
            </a:r>
          </a:p>
          <a:p>
            <a:pPr marL="36900" indent="0">
              <a:buNone/>
            </a:pPr>
            <a:endParaRPr lang="en-US" dirty="0"/>
          </a:p>
          <a:p>
            <a:r>
              <a:rPr lang="en-US" dirty="0"/>
              <a:t>Shouldn’t have to add special handling code in the client</a:t>
            </a:r>
          </a:p>
          <a:p>
            <a:endParaRPr lang="en-US" dirty="0"/>
          </a:p>
          <a:p>
            <a:r>
              <a:rPr lang="en-US" dirty="0"/>
              <a:t>If found, try to find a better abstraction or move offending logic to the specific class</a:t>
            </a:r>
          </a:p>
        </p:txBody>
      </p:sp>
    </p:spTree>
    <p:extLst>
      <p:ext uri="{BB962C8B-B14F-4D97-AF65-F5344CB8AC3E}">
        <p14:creationId xmlns:p14="http://schemas.microsoft.com/office/powerpoint/2010/main" val="429390816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Interface Segregation Principle</a:t>
            </a:r>
          </a:p>
        </p:txBody>
      </p:sp>
      <p:pic>
        <p:nvPicPr>
          <p:cNvPr id="5" name="Picture 2" descr="Interface Segregation Principle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06525" y="2133600"/>
            <a:ext cx="5080776" cy="377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57930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>
          <a:xfrm>
            <a:off x="913795" y="2775276"/>
            <a:ext cx="10353762" cy="1688845"/>
          </a:xfrm>
        </p:spPr>
        <p:txBody>
          <a:bodyPr>
            <a:noAutofit/>
          </a:bodyPr>
          <a:lstStyle/>
          <a:p>
            <a:pPr marL="36900" indent="0" algn="ctr">
              <a:buNone/>
            </a:pPr>
            <a:r>
              <a:rPr lang="en-US" sz="4800" dirty="0"/>
              <a:t>Why Should We Write SOLID Code?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62216022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87847" y="2586849"/>
            <a:ext cx="6816306" cy="2790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03915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Books to an Order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89213" y="2933892"/>
            <a:ext cx="8915400" cy="2177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92485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Problem?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89213" y="3141727"/>
            <a:ext cx="8915400" cy="1761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50423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4400" dirty="0"/>
          </a:p>
          <a:p>
            <a:pPr marL="0" indent="0">
              <a:buNone/>
            </a:pPr>
            <a:r>
              <a:rPr lang="en-US" sz="4400" dirty="0"/>
              <a:t>Shape our abstraction to roles, not a list of everything it can do</a:t>
            </a:r>
          </a:p>
          <a:p>
            <a:pPr marL="0" indent="0">
              <a:buNone/>
            </a:pP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34962696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One role is to track inventory when an order is made</a:t>
            </a:r>
          </a:p>
          <a:p>
            <a:endParaRPr lang="en-US" dirty="0"/>
          </a:p>
          <a:p>
            <a:r>
              <a:rPr lang="en-US" dirty="0"/>
              <a:t>Define an interface with the methods required </a:t>
            </a:r>
          </a:p>
          <a:p>
            <a:endParaRPr lang="en-US" dirty="0"/>
          </a:p>
          <a:p>
            <a:r>
              <a:rPr lang="en-US" dirty="0"/>
              <a:t>Have the </a:t>
            </a:r>
            <a:r>
              <a:rPr lang="en-US" dirty="0" err="1"/>
              <a:t>InventoryManager</a:t>
            </a:r>
            <a:r>
              <a:rPr lang="en-US" dirty="0"/>
              <a:t> class implement</a:t>
            </a:r>
          </a:p>
          <a:p>
            <a:endParaRPr lang="en-US" dirty="0"/>
          </a:p>
          <a:p>
            <a:r>
              <a:rPr lang="en-US" dirty="0"/>
              <a:t>Update client code to use the new interface</a:t>
            </a:r>
          </a:p>
        </p:txBody>
      </p:sp>
    </p:spTree>
    <p:extLst>
      <p:ext uri="{BB962C8B-B14F-4D97-AF65-F5344CB8AC3E}">
        <p14:creationId xmlns:p14="http://schemas.microsoft.com/office/powerpoint/2010/main" val="110717995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89213" y="2380802"/>
            <a:ext cx="8915400" cy="3283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74100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Interface Segregation Principle</a:t>
            </a:r>
            <a:br>
              <a:rPr lang="en-US" dirty="0"/>
            </a:br>
            <a:r>
              <a:rPr lang="en-US" dirty="0"/>
              <a:t>Summary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Clients should only have access to methods and properties that they need</a:t>
            </a:r>
          </a:p>
          <a:p>
            <a:endParaRPr lang="en-US" dirty="0"/>
          </a:p>
          <a:p>
            <a:r>
              <a:rPr lang="en-US" dirty="0"/>
              <a:t>Use role interfaces, not header interfaces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Similar to Single Responsibility, break down large interfaces into smaller ones and update the client accordingly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916958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is SOLID?</a:t>
            </a:r>
          </a:p>
          <a:p>
            <a:pPr marL="36900" indent="0">
              <a:buNone/>
            </a:pPr>
            <a:endParaRPr lang="en-US" dirty="0"/>
          </a:p>
          <a:p>
            <a:r>
              <a:rPr lang="en-US" dirty="0"/>
              <a:t>Why should our code be SOLID?</a:t>
            </a:r>
          </a:p>
          <a:p>
            <a:endParaRPr lang="en-US" dirty="0"/>
          </a:p>
          <a:p>
            <a:r>
              <a:rPr lang="en-US" dirty="0"/>
              <a:t>What the principles stand for</a:t>
            </a:r>
          </a:p>
          <a:p>
            <a:pPr lvl="1"/>
            <a:r>
              <a:rPr lang="en-US" dirty="0"/>
              <a:t>How to spot violations</a:t>
            </a:r>
          </a:p>
          <a:p>
            <a:pPr lvl="1"/>
            <a:r>
              <a:rPr lang="en-US" dirty="0"/>
              <a:t>How to fix them</a:t>
            </a:r>
          </a:p>
          <a:p>
            <a:pPr lvl="1"/>
            <a:endParaRPr lang="en-US" dirty="0"/>
          </a:p>
          <a:p>
            <a:r>
              <a:rPr lang="en-US" dirty="0"/>
              <a:t>Doing Too Much &amp; Bad Abstractions</a:t>
            </a:r>
          </a:p>
        </p:txBody>
      </p:sp>
    </p:spTree>
    <p:extLst>
      <p:ext uri="{BB962C8B-B14F-4D97-AF65-F5344CB8AC3E}">
        <p14:creationId xmlns:p14="http://schemas.microsoft.com/office/powerpoint/2010/main" val="389387873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Books</a:t>
            </a:r>
          </a:p>
          <a:p>
            <a:pPr lvl="1"/>
            <a:r>
              <a:rPr lang="en-US" i="1" dirty="0">
                <a:hlinkClick r:id="rId2"/>
              </a:rPr>
              <a:t>Agile Principles, Patterns, and Practices</a:t>
            </a:r>
            <a:r>
              <a:rPr lang="en-US" dirty="0">
                <a:hlinkClick r:id="rId2"/>
              </a:rPr>
              <a:t> by Robert C. Martin</a:t>
            </a:r>
            <a:endParaRPr lang="en-US" dirty="0"/>
          </a:p>
          <a:p>
            <a:pPr lvl="1"/>
            <a:r>
              <a:rPr lang="en-US" i="1" dirty="0">
                <a:hlinkClick r:id="rId3"/>
              </a:rPr>
              <a:t>Working Effectively With Legacy Code </a:t>
            </a:r>
            <a:r>
              <a:rPr lang="en-US" dirty="0">
                <a:hlinkClick r:id="rId3"/>
              </a:rPr>
              <a:t>by Michael Feathers</a:t>
            </a:r>
            <a:endParaRPr lang="en-US" dirty="0"/>
          </a:p>
          <a:p>
            <a:pPr lvl="1"/>
            <a:r>
              <a:rPr lang="en-US" i="1" dirty="0">
                <a:hlinkClick r:id="rId4"/>
              </a:rPr>
              <a:t>Code Complete (2</a:t>
            </a:r>
            <a:r>
              <a:rPr lang="en-US" i="1" baseline="30000" dirty="0">
                <a:hlinkClick r:id="rId4"/>
              </a:rPr>
              <a:t>nd</a:t>
            </a:r>
            <a:r>
              <a:rPr lang="en-US" i="1" dirty="0">
                <a:hlinkClick r:id="rId4"/>
              </a:rPr>
              <a:t> Edition) </a:t>
            </a:r>
            <a:r>
              <a:rPr lang="en-US" dirty="0">
                <a:hlinkClick r:id="rId4"/>
              </a:rPr>
              <a:t>by Steve McConnell</a:t>
            </a:r>
            <a:endParaRPr lang="en-US" dirty="0"/>
          </a:p>
          <a:p>
            <a:endParaRPr lang="en-US" dirty="0"/>
          </a:p>
          <a:p>
            <a:r>
              <a:rPr lang="en-US" dirty="0"/>
              <a:t>Videos</a:t>
            </a:r>
          </a:p>
          <a:p>
            <a:pPr lvl="1"/>
            <a:r>
              <a:rPr lang="en-US" i="1" dirty="0">
                <a:hlinkClick r:id="rId5"/>
              </a:rPr>
              <a:t>SOLID Principles of Object Oriented Design </a:t>
            </a:r>
            <a:r>
              <a:rPr lang="en-US" dirty="0">
                <a:hlinkClick r:id="rId5"/>
              </a:rPr>
              <a:t>by Steve Smith</a:t>
            </a:r>
            <a:endParaRPr lang="en-US" dirty="0"/>
          </a:p>
          <a:p>
            <a:endParaRPr lang="en-US" dirty="0"/>
          </a:p>
          <a:p>
            <a:r>
              <a:rPr lang="en-US" dirty="0"/>
              <a:t>Articles</a:t>
            </a:r>
          </a:p>
          <a:p>
            <a:pPr lvl="1"/>
            <a:r>
              <a:rPr lang="en-US" i="1" dirty="0">
                <a:hlinkClick r:id="rId6"/>
              </a:rPr>
              <a:t>Role Interfaces </a:t>
            </a:r>
            <a:r>
              <a:rPr lang="en-US" dirty="0">
                <a:hlinkClick r:id="rId6"/>
              </a:rPr>
              <a:t>by Martin Fowler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56824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>
          <a:xfrm>
            <a:off x="913795" y="2775276"/>
            <a:ext cx="10353762" cy="1688845"/>
          </a:xfrm>
        </p:spPr>
        <p:txBody>
          <a:bodyPr>
            <a:noAutofit/>
          </a:bodyPr>
          <a:lstStyle/>
          <a:p>
            <a:pPr marL="36900" indent="0" algn="ctr">
              <a:buNone/>
            </a:pPr>
            <a:r>
              <a:rPr lang="en-US" sz="4800" dirty="0"/>
              <a:t>Reading vs Writing</a:t>
            </a:r>
          </a:p>
        </p:txBody>
      </p:sp>
    </p:spTree>
    <p:extLst>
      <p:ext uri="{BB962C8B-B14F-4D97-AF65-F5344CB8AC3E}">
        <p14:creationId xmlns:p14="http://schemas.microsoft.com/office/powerpoint/2010/main" val="39885770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>
          <a:xfrm>
            <a:off x="913795" y="2775276"/>
            <a:ext cx="10353762" cy="1688845"/>
          </a:xfrm>
        </p:spPr>
        <p:txBody>
          <a:bodyPr>
            <a:noAutofit/>
          </a:bodyPr>
          <a:lstStyle/>
          <a:p>
            <a:pPr marL="36900" indent="0" algn="ctr">
              <a:buNone/>
            </a:pPr>
            <a:r>
              <a:rPr lang="en-US" sz="4800" dirty="0"/>
              <a:t>Overdesign is the root cause of issues</a:t>
            </a:r>
          </a:p>
        </p:txBody>
      </p:sp>
    </p:spTree>
    <p:extLst>
      <p:ext uri="{BB962C8B-B14F-4D97-AF65-F5344CB8AC3E}">
        <p14:creationId xmlns:p14="http://schemas.microsoft.com/office/powerpoint/2010/main" val="656888457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6455</TotalTime>
  <Words>1481</Words>
  <Application>Microsoft Office PowerPoint</Application>
  <PresentationFormat>Widescreen</PresentationFormat>
  <Paragraphs>306</Paragraphs>
  <Slides>78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78</vt:i4>
      </vt:variant>
    </vt:vector>
  </HeadingPairs>
  <TitlesOfParts>
    <vt:vector size="83" baseType="lpstr">
      <vt:lpstr>Arial</vt:lpstr>
      <vt:lpstr>Calibri</vt:lpstr>
      <vt:lpstr>Century Gothic</vt:lpstr>
      <vt:lpstr>Wingdings 3</vt:lpstr>
      <vt:lpstr>Wisp</vt:lpstr>
      <vt:lpstr>Establishing a SOLID Foundation  An Intro To Software Design</vt:lpstr>
      <vt:lpstr>Little About Myself</vt:lpstr>
      <vt:lpstr>Outline</vt:lpstr>
      <vt:lpstr>What is SOLID?</vt:lpstr>
      <vt:lpstr>What is SOLID?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Exploring the SOLID Principles</vt:lpstr>
      <vt:lpstr>Single Responsibility Principle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Why It’s a Problem</vt:lpstr>
      <vt:lpstr>How to Spot</vt:lpstr>
      <vt:lpstr>How to Spot</vt:lpstr>
      <vt:lpstr>How to Spot</vt:lpstr>
      <vt:lpstr>PowerPoint Presentation</vt:lpstr>
      <vt:lpstr>How to Fix</vt:lpstr>
      <vt:lpstr>Single Responsibility Principle Summary</vt:lpstr>
      <vt:lpstr>Dependency Inversion Principle</vt:lpstr>
      <vt:lpstr>Dependency Inversion Principle</vt:lpstr>
      <vt:lpstr>Why it’s a problem</vt:lpstr>
      <vt:lpstr>PowerPoint Presentation</vt:lpstr>
      <vt:lpstr>PowerPoint Presentation</vt:lpstr>
      <vt:lpstr>How to Fix</vt:lpstr>
      <vt:lpstr>Static Classes</vt:lpstr>
      <vt:lpstr>Working With Static Classes</vt:lpstr>
      <vt:lpstr>Introducing the Wrapper</vt:lpstr>
      <vt:lpstr>Passing Dependencies</vt:lpstr>
      <vt:lpstr>Passing Dependencies</vt:lpstr>
      <vt:lpstr>Passing Dependencies</vt:lpstr>
      <vt:lpstr>Dependency Inversion Principle Summary</vt:lpstr>
      <vt:lpstr>Writing SOLID Code</vt:lpstr>
      <vt:lpstr>Open/Closed Principle</vt:lpstr>
      <vt:lpstr>Calculating Shipping Costs</vt:lpstr>
      <vt:lpstr>Adding a new rule</vt:lpstr>
      <vt:lpstr>Open/Closed Principle</vt:lpstr>
      <vt:lpstr>Why it’s a problem</vt:lpstr>
      <vt:lpstr>How to Fix</vt:lpstr>
      <vt:lpstr>PowerPoint Presentation</vt:lpstr>
      <vt:lpstr>PowerPoint Presentation</vt:lpstr>
      <vt:lpstr>PowerPoint Presentation</vt:lpstr>
      <vt:lpstr>PowerPoint Presentation</vt:lpstr>
      <vt:lpstr>Adding New Functionality</vt:lpstr>
      <vt:lpstr>Open/Closed Principle Summary</vt:lpstr>
      <vt:lpstr>Liskov Substitution Principle</vt:lpstr>
      <vt:lpstr>PowerPoint Presentation</vt:lpstr>
      <vt:lpstr>New Requirement - EBooks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Liskov Substitution Principle</vt:lpstr>
      <vt:lpstr>LSP – Problem It Solves</vt:lpstr>
      <vt:lpstr>LSP – Resolving Violations</vt:lpstr>
      <vt:lpstr>Liskov Substitution Principle Summary</vt:lpstr>
      <vt:lpstr>Interface Segregation Principle</vt:lpstr>
      <vt:lpstr>PowerPoint Presentation</vt:lpstr>
      <vt:lpstr>Adding Books to an Order</vt:lpstr>
      <vt:lpstr>Problem?</vt:lpstr>
      <vt:lpstr>PowerPoint Presentation</vt:lpstr>
      <vt:lpstr>PowerPoint Presentation</vt:lpstr>
      <vt:lpstr>PowerPoint Presentation</vt:lpstr>
      <vt:lpstr>Interface Segregation Principle Summary</vt:lpstr>
      <vt:lpstr>Summary</vt:lpstr>
      <vt:lpstr>Resources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Establishing a SOLID Foundation An Intro To Design</dc:title>
  <dc:creator>Cameron Presley</dc:creator>
  <cp:lastModifiedBy>Cameron Presley</cp:lastModifiedBy>
  <cp:revision>113</cp:revision>
  <dcterms:created xsi:type="dcterms:W3CDTF">2016-08-17T03:21:12Z</dcterms:created>
  <dcterms:modified xsi:type="dcterms:W3CDTF">2016-11-13T15:30:44Z</dcterms:modified>
</cp:coreProperties>
</file>